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4" r:id="rId5"/>
    <p:sldId id="257" r:id="rId6"/>
    <p:sldId id="269" r:id="rId7"/>
    <p:sldId id="270" r:id="rId8"/>
    <p:sldId id="274" r:id="rId9"/>
    <p:sldId id="280" r:id="rId10"/>
    <p:sldId id="258" r:id="rId11"/>
    <p:sldId id="271" r:id="rId12"/>
    <p:sldId id="272" r:id="rId13"/>
    <p:sldId id="273" r:id="rId14"/>
    <p:sldId id="281" r:id="rId15"/>
    <p:sldId id="275" r:id="rId16"/>
    <p:sldId id="276" r:id="rId17"/>
    <p:sldId id="277" r:id="rId18"/>
    <p:sldId id="278" r:id="rId19"/>
    <p:sldId id="282" r:id="rId20"/>
    <p:sldId id="279" r:id="rId21"/>
    <p:sldId id="285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81FA6-B3C8-4508-94C1-E36CA6AD906E}" v="17" dt="2025-12-23T15:39:29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16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8" d="100"/>
          <a:sy n="58" d="100"/>
        </p:scale>
        <p:origin x="1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mustafaalir@gmail.com" userId="e4115a61952b75f0" providerId="LiveId" clId="{639EE450-B17D-4CD2-8306-C0E187698009}"/>
    <pc:docChg chg="undo custSel addSld delSld modSld sldOrd">
      <pc:chgData name="mirmustafaalir@gmail.com" userId="e4115a61952b75f0" providerId="LiveId" clId="{639EE450-B17D-4CD2-8306-C0E187698009}" dt="2025-12-23T15:41:33.497" v="169" actId="1076"/>
      <pc:docMkLst>
        <pc:docMk/>
      </pc:docMkLst>
      <pc:sldChg chg="modSp del mod">
        <pc:chgData name="mirmustafaalir@gmail.com" userId="e4115a61952b75f0" providerId="LiveId" clId="{639EE450-B17D-4CD2-8306-C0E187698009}" dt="2025-12-22T18:18:39.742" v="110" actId="2696"/>
        <pc:sldMkLst>
          <pc:docMk/>
          <pc:sldMk cId="1652133998" sldId="256"/>
        </pc:sldMkLst>
        <pc:spChg chg="mod">
          <ac:chgData name="mirmustafaalir@gmail.com" userId="e4115a61952b75f0" providerId="LiveId" clId="{639EE450-B17D-4CD2-8306-C0E187698009}" dt="2025-12-22T18:14:04.621" v="92" actId="20577"/>
          <ac:spMkLst>
            <pc:docMk/>
            <pc:sldMk cId="1652133998" sldId="256"/>
            <ac:spMk id="6" creationId="{00000000-0000-0000-0000-000000000000}"/>
          </ac:spMkLst>
        </pc:spChg>
        <pc:spChg chg="mod">
          <ac:chgData name="mirmustafaalir@gmail.com" userId="e4115a61952b75f0" providerId="LiveId" clId="{639EE450-B17D-4CD2-8306-C0E187698009}" dt="2025-12-22T18:14:19.899" v="94" actId="20577"/>
          <ac:spMkLst>
            <pc:docMk/>
            <pc:sldMk cId="1652133998" sldId="256"/>
            <ac:spMk id="7" creationId="{00000000-0000-0000-0000-000000000000}"/>
          </ac:spMkLst>
        </pc:spChg>
      </pc:sldChg>
      <pc:sldChg chg="modSp mod">
        <pc:chgData name="mirmustafaalir@gmail.com" userId="e4115a61952b75f0" providerId="LiveId" clId="{639EE450-B17D-4CD2-8306-C0E187698009}" dt="2025-12-22T17:56:01.390" v="56" actId="1076"/>
        <pc:sldMkLst>
          <pc:docMk/>
          <pc:sldMk cId="1654255301" sldId="257"/>
        </pc:sldMkLst>
        <pc:spChg chg="mod">
          <ac:chgData name="mirmustafaalir@gmail.com" userId="e4115a61952b75f0" providerId="LiveId" clId="{639EE450-B17D-4CD2-8306-C0E187698009}" dt="2025-12-22T17:55:46.101" v="52" actId="1076"/>
          <ac:spMkLst>
            <pc:docMk/>
            <pc:sldMk cId="1654255301" sldId="257"/>
            <ac:spMk id="14" creationId="{00000000-0000-0000-0000-000000000000}"/>
          </ac:spMkLst>
        </pc:spChg>
        <pc:picChg chg="mod">
          <ac:chgData name="mirmustafaalir@gmail.com" userId="e4115a61952b75f0" providerId="LiveId" clId="{639EE450-B17D-4CD2-8306-C0E187698009}" dt="2025-12-22T17:56:01.390" v="56" actId="1076"/>
          <ac:picMkLst>
            <pc:docMk/>
            <pc:sldMk cId="1654255301" sldId="257"/>
            <ac:picMk id="3" creationId="{5596527A-57CA-E6C3-95D0-021AF427582F}"/>
          </ac:picMkLst>
        </pc:picChg>
      </pc:sldChg>
      <pc:sldChg chg="modSp mod">
        <pc:chgData name="mirmustafaalir@gmail.com" userId="e4115a61952b75f0" providerId="LiveId" clId="{639EE450-B17D-4CD2-8306-C0E187698009}" dt="2025-12-23T15:41:04.856" v="160" actId="1440"/>
        <pc:sldMkLst>
          <pc:docMk/>
          <pc:sldMk cId="2492451745" sldId="269"/>
        </pc:sldMkLst>
        <pc:picChg chg="mod">
          <ac:chgData name="mirmustafaalir@gmail.com" userId="e4115a61952b75f0" providerId="LiveId" clId="{639EE450-B17D-4CD2-8306-C0E187698009}" dt="2025-12-23T15:41:04.856" v="160" actId="1440"/>
          <ac:picMkLst>
            <pc:docMk/>
            <pc:sldMk cId="2492451745" sldId="269"/>
            <ac:picMk id="13" creationId="{25ED8756-4B03-C801-E3B9-6B146A6C2619}"/>
          </ac:picMkLst>
        </pc:picChg>
      </pc:sldChg>
      <pc:sldChg chg="modSp mod">
        <pc:chgData name="mirmustafaalir@gmail.com" userId="e4115a61952b75f0" providerId="LiveId" clId="{639EE450-B17D-4CD2-8306-C0E187698009}" dt="2025-12-23T15:41:33.497" v="169" actId="1076"/>
        <pc:sldMkLst>
          <pc:docMk/>
          <pc:sldMk cId="2597081219" sldId="270"/>
        </pc:sldMkLst>
        <pc:spChg chg="mod">
          <ac:chgData name="mirmustafaalir@gmail.com" userId="e4115a61952b75f0" providerId="LiveId" clId="{639EE450-B17D-4CD2-8306-C0E187698009}" dt="2025-12-23T15:41:29.659" v="166" actId="1076"/>
          <ac:spMkLst>
            <pc:docMk/>
            <pc:sldMk cId="2597081219" sldId="270"/>
            <ac:spMk id="3" creationId="{3A0C70D0-56DB-85D8-4614-2E2CBEE88320}"/>
          </ac:spMkLst>
        </pc:spChg>
        <pc:picChg chg="mod">
          <ac:chgData name="mirmustafaalir@gmail.com" userId="e4115a61952b75f0" providerId="LiveId" clId="{639EE450-B17D-4CD2-8306-C0E187698009}" dt="2025-12-23T15:41:33.497" v="169" actId="1076"/>
          <ac:picMkLst>
            <pc:docMk/>
            <pc:sldMk cId="2597081219" sldId="270"/>
            <ac:picMk id="7" creationId="{48FB041E-FB95-0DE0-DEE3-1A20550746FD}"/>
          </ac:picMkLst>
        </pc:picChg>
      </pc:sldChg>
      <pc:sldChg chg="modSp mod">
        <pc:chgData name="mirmustafaalir@gmail.com" userId="e4115a61952b75f0" providerId="LiveId" clId="{639EE450-B17D-4CD2-8306-C0E187698009}" dt="2025-12-22T17:54:25.584" v="41" actId="1440"/>
        <pc:sldMkLst>
          <pc:docMk/>
          <pc:sldMk cId="1329931501" sldId="271"/>
        </pc:sldMkLst>
        <pc:picChg chg="mod">
          <ac:chgData name="mirmustafaalir@gmail.com" userId="e4115a61952b75f0" providerId="LiveId" clId="{639EE450-B17D-4CD2-8306-C0E187698009}" dt="2025-12-22T17:54:25.584" v="41" actId="1440"/>
          <ac:picMkLst>
            <pc:docMk/>
            <pc:sldMk cId="1329931501" sldId="271"/>
            <ac:picMk id="5" creationId="{CF408F1A-E1C7-7E9A-14CE-1E9C2E09CE5C}"/>
          </ac:picMkLst>
        </pc:picChg>
      </pc:sldChg>
      <pc:sldChg chg="modSp mod">
        <pc:chgData name="mirmustafaalir@gmail.com" userId="e4115a61952b75f0" providerId="LiveId" clId="{639EE450-B17D-4CD2-8306-C0E187698009}" dt="2025-12-22T17:54:18.011" v="40" actId="1440"/>
        <pc:sldMkLst>
          <pc:docMk/>
          <pc:sldMk cId="2948863601" sldId="272"/>
        </pc:sldMkLst>
        <pc:picChg chg="mod">
          <ac:chgData name="mirmustafaalir@gmail.com" userId="e4115a61952b75f0" providerId="LiveId" clId="{639EE450-B17D-4CD2-8306-C0E187698009}" dt="2025-12-22T17:54:18.011" v="40" actId="1440"/>
          <ac:picMkLst>
            <pc:docMk/>
            <pc:sldMk cId="2948863601" sldId="272"/>
            <ac:picMk id="7" creationId="{940C1BD0-6D6C-8736-2CBB-5F9E1ED4288F}"/>
          </ac:picMkLst>
        </pc:picChg>
      </pc:sldChg>
      <pc:sldChg chg="modSp mod">
        <pc:chgData name="mirmustafaalir@gmail.com" userId="e4115a61952b75f0" providerId="LiveId" clId="{639EE450-B17D-4CD2-8306-C0E187698009}" dt="2025-12-22T17:54:12.361" v="39" actId="1076"/>
        <pc:sldMkLst>
          <pc:docMk/>
          <pc:sldMk cId="1236026906" sldId="273"/>
        </pc:sldMkLst>
        <pc:picChg chg="mod">
          <ac:chgData name="mirmustafaalir@gmail.com" userId="e4115a61952b75f0" providerId="LiveId" clId="{639EE450-B17D-4CD2-8306-C0E187698009}" dt="2025-12-22T17:54:12.361" v="39" actId="1076"/>
          <ac:picMkLst>
            <pc:docMk/>
            <pc:sldMk cId="1236026906" sldId="273"/>
            <ac:picMk id="5" creationId="{1F1AFF3E-85FA-2617-DDD6-6A65DF4870EF}"/>
          </ac:picMkLst>
        </pc:picChg>
      </pc:sldChg>
      <pc:sldChg chg="modSp mod">
        <pc:chgData name="mirmustafaalir@gmail.com" userId="e4115a61952b75f0" providerId="LiveId" clId="{639EE450-B17D-4CD2-8306-C0E187698009}" dt="2025-12-22T17:58:10.327" v="58" actId="1076"/>
        <pc:sldMkLst>
          <pc:docMk/>
          <pc:sldMk cId="2365442193" sldId="274"/>
        </pc:sldMkLst>
        <pc:picChg chg="mod">
          <ac:chgData name="mirmustafaalir@gmail.com" userId="e4115a61952b75f0" providerId="LiveId" clId="{639EE450-B17D-4CD2-8306-C0E187698009}" dt="2025-12-22T17:58:10.327" v="58" actId="1076"/>
          <ac:picMkLst>
            <pc:docMk/>
            <pc:sldMk cId="2365442193" sldId="274"/>
            <ac:picMk id="5" creationId="{1EB65B82-2119-06B7-06AD-FE36AA3E88F9}"/>
          </ac:picMkLst>
        </pc:picChg>
      </pc:sldChg>
      <pc:sldChg chg="modSp mod">
        <pc:chgData name="mirmustafaalir@gmail.com" userId="e4115a61952b75f0" providerId="LiveId" clId="{639EE450-B17D-4CD2-8306-C0E187698009}" dt="2025-12-22T17:53:44.501" v="36" actId="1440"/>
        <pc:sldMkLst>
          <pc:docMk/>
          <pc:sldMk cId="1313756397" sldId="276"/>
        </pc:sldMkLst>
        <pc:picChg chg="mod">
          <ac:chgData name="mirmustafaalir@gmail.com" userId="e4115a61952b75f0" providerId="LiveId" clId="{639EE450-B17D-4CD2-8306-C0E187698009}" dt="2025-12-22T17:53:44.501" v="36" actId="1440"/>
          <ac:picMkLst>
            <pc:docMk/>
            <pc:sldMk cId="1313756397" sldId="276"/>
            <ac:picMk id="5" creationId="{7D9E804F-7F1F-DE3D-8C8D-B2BCDD8052F8}"/>
          </ac:picMkLst>
        </pc:picChg>
      </pc:sldChg>
      <pc:sldChg chg="modSp mod">
        <pc:chgData name="mirmustafaalir@gmail.com" userId="e4115a61952b75f0" providerId="LiveId" clId="{639EE450-B17D-4CD2-8306-C0E187698009}" dt="2025-12-22T17:53:34.663" v="35" actId="1076"/>
        <pc:sldMkLst>
          <pc:docMk/>
          <pc:sldMk cId="127179876" sldId="277"/>
        </pc:sldMkLst>
        <pc:spChg chg="mod">
          <ac:chgData name="mirmustafaalir@gmail.com" userId="e4115a61952b75f0" providerId="LiveId" clId="{639EE450-B17D-4CD2-8306-C0E187698009}" dt="2025-12-22T17:53:32.797" v="34" actId="1076"/>
          <ac:spMkLst>
            <pc:docMk/>
            <pc:sldMk cId="127179876" sldId="277"/>
            <ac:spMk id="3" creationId="{7EFFC275-0BEE-E1A9-FA77-5132600ED0B9}"/>
          </ac:spMkLst>
        </pc:spChg>
        <pc:picChg chg="mod">
          <ac:chgData name="mirmustafaalir@gmail.com" userId="e4115a61952b75f0" providerId="LiveId" clId="{639EE450-B17D-4CD2-8306-C0E187698009}" dt="2025-12-22T17:53:34.663" v="35" actId="1076"/>
          <ac:picMkLst>
            <pc:docMk/>
            <pc:sldMk cId="127179876" sldId="277"/>
            <ac:picMk id="11" creationId="{A5ACA94E-EF75-D52C-F066-E03418DBA115}"/>
          </ac:picMkLst>
        </pc:picChg>
        <pc:picChg chg="mod">
          <ac:chgData name="mirmustafaalir@gmail.com" userId="e4115a61952b75f0" providerId="LiveId" clId="{639EE450-B17D-4CD2-8306-C0E187698009}" dt="2025-12-22T17:53:26.084" v="33" actId="1440"/>
          <ac:picMkLst>
            <pc:docMk/>
            <pc:sldMk cId="127179876" sldId="277"/>
            <ac:picMk id="13" creationId="{41319665-68B4-0AF2-C09D-4E099EF459A2}"/>
          </ac:picMkLst>
        </pc:picChg>
      </pc:sldChg>
      <pc:sldChg chg="addSp modSp mod">
        <pc:chgData name="mirmustafaalir@gmail.com" userId="e4115a61952b75f0" providerId="LiveId" clId="{639EE450-B17D-4CD2-8306-C0E187698009}" dt="2025-12-22T17:53:05.165" v="31" actId="1076"/>
        <pc:sldMkLst>
          <pc:docMk/>
          <pc:sldMk cId="1770779906" sldId="278"/>
        </pc:sldMkLst>
        <pc:spChg chg="mod">
          <ac:chgData name="mirmustafaalir@gmail.com" userId="e4115a61952b75f0" providerId="LiveId" clId="{639EE450-B17D-4CD2-8306-C0E187698009}" dt="2025-12-22T17:50:39.322" v="21" actId="1076"/>
          <ac:spMkLst>
            <pc:docMk/>
            <pc:sldMk cId="1770779906" sldId="278"/>
            <ac:spMk id="3" creationId="{A11C845E-381B-0BFB-A633-041D9212AFCB}"/>
          </ac:spMkLst>
        </pc:spChg>
        <pc:picChg chg="add mod">
          <ac:chgData name="mirmustafaalir@gmail.com" userId="e4115a61952b75f0" providerId="LiveId" clId="{639EE450-B17D-4CD2-8306-C0E187698009}" dt="2025-12-22T17:52:57.067" v="29" actId="1440"/>
          <ac:picMkLst>
            <pc:docMk/>
            <pc:sldMk cId="1770779906" sldId="278"/>
            <ac:picMk id="5" creationId="{253354F2-5394-A517-AC06-0E07FFC08B34}"/>
          </ac:picMkLst>
        </pc:picChg>
        <pc:picChg chg="add mod">
          <ac:chgData name="mirmustafaalir@gmail.com" userId="e4115a61952b75f0" providerId="LiveId" clId="{639EE450-B17D-4CD2-8306-C0E187698009}" dt="2025-12-22T17:53:05.165" v="31" actId="1076"/>
          <ac:picMkLst>
            <pc:docMk/>
            <pc:sldMk cId="1770779906" sldId="278"/>
            <ac:picMk id="7" creationId="{717F3B4B-769D-0B04-6823-78E0C2C7F6B0}"/>
          </ac:picMkLst>
        </pc:picChg>
      </pc:sldChg>
      <pc:sldChg chg="modSp mod">
        <pc:chgData name="mirmustafaalir@gmail.com" userId="e4115a61952b75f0" providerId="LiveId" clId="{639EE450-B17D-4CD2-8306-C0E187698009}" dt="2025-12-22T17:53:54.829" v="37" actId="1440"/>
        <pc:sldMkLst>
          <pc:docMk/>
          <pc:sldMk cId="1687845025" sldId="281"/>
        </pc:sldMkLst>
        <pc:picChg chg="mod">
          <ac:chgData name="mirmustafaalir@gmail.com" userId="e4115a61952b75f0" providerId="LiveId" clId="{639EE450-B17D-4CD2-8306-C0E187698009}" dt="2025-12-22T17:53:54.829" v="37" actId="1440"/>
          <ac:picMkLst>
            <pc:docMk/>
            <pc:sldMk cId="1687845025" sldId="281"/>
            <ac:picMk id="5" creationId="{7A01A367-99BB-4D51-F13B-5862C845CB72}"/>
          </ac:picMkLst>
        </pc:picChg>
      </pc:sldChg>
      <pc:sldChg chg="addSp modSp mod">
        <pc:chgData name="mirmustafaalir@gmail.com" userId="e4115a61952b75f0" providerId="LiveId" clId="{639EE450-B17D-4CD2-8306-C0E187698009}" dt="2025-12-23T15:40:48.203" v="159" actId="1440"/>
        <pc:sldMkLst>
          <pc:docMk/>
          <pc:sldMk cId="1380811518" sldId="282"/>
        </pc:sldMkLst>
        <pc:picChg chg="add mod">
          <ac:chgData name="mirmustafaalir@gmail.com" userId="e4115a61952b75f0" providerId="LiveId" clId="{639EE450-B17D-4CD2-8306-C0E187698009}" dt="2025-12-23T15:40:48.203" v="159" actId="1440"/>
          <ac:picMkLst>
            <pc:docMk/>
            <pc:sldMk cId="1380811518" sldId="282"/>
            <ac:picMk id="5" creationId="{C320E676-0BC6-BED5-D80A-58F497CE6CC1}"/>
          </ac:picMkLst>
        </pc:picChg>
      </pc:sldChg>
      <pc:sldChg chg="addSp modSp new mod">
        <pc:chgData name="mirmustafaalir@gmail.com" userId="e4115a61952b75f0" providerId="LiveId" clId="{639EE450-B17D-4CD2-8306-C0E187698009}" dt="2025-12-22T20:14:01.713" v="117" actId="1076"/>
        <pc:sldMkLst>
          <pc:docMk/>
          <pc:sldMk cId="3761584715" sldId="283"/>
        </pc:sldMkLst>
        <pc:spChg chg="mod">
          <ac:chgData name="mirmustafaalir@gmail.com" userId="e4115a61952b75f0" providerId="LiveId" clId="{639EE450-B17D-4CD2-8306-C0E187698009}" dt="2025-12-22T18:00:37.656" v="75"/>
          <ac:spMkLst>
            <pc:docMk/>
            <pc:sldMk cId="3761584715" sldId="283"/>
            <ac:spMk id="2" creationId="{46BEBF42-7395-1462-D36A-5AB654AC534C}"/>
          </ac:spMkLst>
        </pc:spChg>
        <pc:spChg chg="mod">
          <ac:chgData name="mirmustafaalir@gmail.com" userId="e4115a61952b75f0" providerId="LiveId" clId="{639EE450-B17D-4CD2-8306-C0E187698009}" dt="2025-12-22T20:14:01.713" v="117" actId="1076"/>
          <ac:spMkLst>
            <pc:docMk/>
            <pc:sldMk cId="3761584715" sldId="283"/>
            <ac:spMk id="3" creationId="{BB52CF19-7D8F-1ACC-2A5B-5F5461D84C9C}"/>
          </ac:spMkLst>
        </pc:spChg>
        <pc:picChg chg="add mod">
          <ac:chgData name="mirmustafaalir@gmail.com" userId="e4115a61952b75f0" providerId="LiveId" clId="{639EE450-B17D-4CD2-8306-C0E187698009}" dt="2025-12-22T18:02:23.640" v="87" actId="1440"/>
          <ac:picMkLst>
            <pc:docMk/>
            <pc:sldMk cId="3761584715" sldId="283"/>
            <ac:picMk id="5" creationId="{DEB0AE33-BC1D-F635-8CE3-C1E9316B1C11}"/>
          </ac:picMkLst>
        </pc:picChg>
      </pc:sldChg>
      <pc:sldChg chg="addSp delSp modSp new mod modClrScheme chgLayout">
        <pc:chgData name="mirmustafaalir@gmail.com" userId="e4115a61952b75f0" providerId="LiveId" clId="{639EE450-B17D-4CD2-8306-C0E187698009}" dt="2025-12-22T20:13:13.180" v="116" actId="1076"/>
        <pc:sldMkLst>
          <pc:docMk/>
          <pc:sldMk cId="2188027664" sldId="284"/>
        </pc:sldMkLst>
        <pc:spChg chg="del mod ord">
          <ac:chgData name="mirmustafaalir@gmail.com" userId="e4115a61952b75f0" providerId="LiveId" clId="{639EE450-B17D-4CD2-8306-C0E187698009}" dt="2025-12-22T18:17:06.795" v="96" actId="700"/>
          <ac:spMkLst>
            <pc:docMk/>
            <pc:sldMk cId="2188027664" sldId="284"/>
            <ac:spMk id="2" creationId="{6A7E7B02-605A-60D3-762B-942A886E5955}"/>
          </ac:spMkLst>
        </pc:spChg>
        <pc:spChg chg="del mod ord">
          <ac:chgData name="mirmustafaalir@gmail.com" userId="e4115a61952b75f0" providerId="LiveId" clId="{639EE450-B17D-4CD2-8306-C0E187698009}" dt="2025-12-22T18:17:06.795" v="96" actId="700"/>
          <ac:spMkLst>
            <pc:docMk/>
            <pc:sldMk cId="2188027664" sldId="284"/>
            <ac:spMk id="3" creationId="{E7A9E689-6E18-1F1B-A5E5-D20708A3A9AC}"/>
          </ac:spMkLst>
        </pc:spChg>
        <pc:spChg chg="add del mod ord">
          <ac:chgData name="mirmustafaalir@gmail.com" userId="e4115a61952b75f0" providerId="LiveId" clId="{639EE450-B17D-4CD2-8306-C0E187698009}" dt="2025-12-22T18:17:10.726" v="97" actId="21"/>
          <ac:spMkLst>
            <pc:docMk/>
            <pc:sldMk cId="2188027664" sldId="284"/>
            <ac:spMk id="4" creationId="{1CA68FC2-C75A-5C26-8F3C-EB2F959EDAAD}"/>
          </ac:spMkLst>
        </pc:spChg>
        <pc:spChg chg="add del mod ord">
          <ac:chgData name="mirmustafaalir@gmail.com" userId="e4115a61952b75f0" providerId="LiveId" clId="{639EE450-B17D-4CD2-8306-C0E187698009}" dt="2025-12-22T18:17:44.260" v="98" actId="931"/>
          <ac:spMkLst>
            <pc:docMk/>
            <pc:sldMk cId="2188027664" sldId="284"/>
            <ac:spMk id="5" creationId="{2181BE60-AADE-8543-74FE-390D976436CE}"/>
          </ac:spMkLst>
        </pc:spChg>
        <pc:picChg chg="add mod">
          <ac:chgData name="mirmustafaalir@gmail.com" userId="e4115a61952b75f0" providerId="LiveId" clId="{639EE450-B17D-4CD2-8306-C0E187698009}" dt="2025-12-22T20:13:13.180" v="116" actId="1076"/>
          <ac:picMkLst>
            <pc:docMk/>
            <pc:sldMk cId="2188027664" sldId="284"/>
            <ac:picMk id="7" creationId="{74DFD14C-DBF5-FE25-FA80-10AD6A224B77}"/>
          </ac:picMkLst>
        </pc:picChg>
      </pc:sldChg>
      <pc:sldChg chg="addSp modSp new mod ord">
        <pc:chgData name="mirmustafaalir@gmail.com" userId="e4115a61952b75f0" providerId="LiveId" clId="{639EE450-B17D-4CD2-8306-C0E187698009}" dt="2025-12-23T15:40:35.764" v="158"/>
        <pc:sldMkLst>
          <pc:docMk/>
          <pc:sldMk cId="2157304873" sldId="285"/>
        </pc:sldMkLst>
        <pc:spChg chg="mod">
          <ac:chgData name="mirmustafaalir@gmail.com" userId="e4115a61952b75f0" providerId="LiveId" clId="{639EE450-B17D-4CD2-8306-C0E187698009}" dt="2025-12-23T15:40:16.946" v="152" actId="1076"/>
          <ac:spMkLst>
            <pc:docMk/>
            <pc:sldMk cId="2157304873" sldId="285"/>
            <ac:spMk id="2" creationId="{38F41A67-1877-9AA3-D77B-D7002AC13CC2}"/>
          </ac:spMkLst>
        </pc:spChg>
        <pc:spChg chg="mod">
          <ac:chgData name="mirmustafaalir@gmail.com" userId="e4115a61952b75f0" providerId="LiveId" clId="{639EE450-B17D-4CD2-8306-C0E187698009}" dt="2025-12-23T15:40:32.086" v="156" actId="14100"/>
          <ac:spMkLst>
            <pc:docMk/>
            <pc:sldMk cId="2157304873" sldId="285"/>
            <ac:spMk id="3" creationId="{00EBE973-2003-EE5A-876C-AE1A560FA618}"/>
          </ac:spMkLst>
        </pc:spChg>
        <pc:picChg chg="add mod">
          <ac:chgData name="mirmustafaalir@gmail.com" userId="e4115a61952b75f0" providerId="LiveId" clId="{639EE450-B17D-4CD2-8306-C0E187698009}" dt="2025-12-23T15:40:22.109" v="153" actId="1076"/>
          <ac:picMkLst>
            <pc:docMk/>
            <pc:sldMk cId="2157304873" sldId="285"/>
            <ac:picMk id="5" creationId="{EA8852BA-0882-3989-1061-B293A41B4A8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12/23/2025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12/23/2025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Picture Placeholder 10" descr="An empty placeholder to add an image. Click on the placeholder and select the image that you wish to add.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/>
              <a:t>12/23/2025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 baseline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0FF54DE5-C571-48E8-A5BC-B369434E2F44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shbooks.com/hub/other/business-insights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set.com.au/2021/06/30/workforce-skills-hard-skills-soft-skills-and-hybrid-skills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kes.edu.vn/cach-viet-overview-task-1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nereport.com/en/data-analysis/sales-analysi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anyadigital.com/customer-analysis-adalah/" TargetMode="Externa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channel-insights/channel-insights-ep04-partner-collaboration-is-changing-be-ready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ximizemarketresearch.com/market-report/global-multi-channel-apps-market/98530/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uturumcareers.com/which-of-these-five-life-skills-do-you-have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cmsolution.com/stakeholder-communication-plan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conclusion-animatio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overview-is-written-white-piece-paper-overview-brief-summary-description-conclusion_135345804.ht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extractor.com/2019/07/19/four-tenets-for-effective-metrics-design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lidu.com/presentation-attrition-analysi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rqShNnL7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ity.club/lists/suggestions/skills-part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troitchinatown.org/overview-of-the-book-of-james-in-the-bible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neast.com/understanding-key-performance-indicator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4DFD14C-DBF5-FE25-FA80-10AD6A224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802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867E3-269D-BE1F-18CF-9D0E3C6E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Sales Dashboard – Business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58663-0154-18AD-81E2-23778831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 analysis by state identifies top-performing regions</a:t>
            </a:r>
          </a:p>
          <a:p>
            <a:r>
              <a:rPr lang="en-US" dirty="0"/>
              <a:t>Category-wise quantity distribution shows customer preferences</a:t>
            </a:r>
          </a:p>
          <a:p>
            <a:r>
              <a:rPr lang="en-US" dirty="0"/>
              <a:t>Profit by month highlights profitable and loss-making periods</a:t>
            </a:r>
          </a:p>
          <a:p>
            <a:r>
              <a:rPr lang="en-US" dirty="0"/>
              <a:t>Payment mode analysis (UPI, COD, Credit/Debit cards)</a:t>
            </a:r>
          </a:p>
          <a:p>
            <a:r>
              <a:rPr lang="en-US" b="1" u="sng" dirty="0"/>
              <a:t> Key Insights</a:t>
            </a:r>
            <a:r>
              <a:rPr lang="en-US" dirty="0"/>
              <a:t>:</a:t>
            </a:r>
          </a:p>
          <a:p>
            <a:r>
              <a:rPr lang="en-US" dirty="0"/>
              <a:t>• Top-performing states identified</a:t>
            </a:r>
          </a:p>
          <a:p>
            <a:r>
              <a:rPr lang="en-US" dirty="0"/>
              <a:t>• Monthly profit and loss trends analyzed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AFF3E-85FA-2617-DDD6-6A65DF48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7763" y="3649577"/>
            <a:ext cx="3924300" cy="272715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3602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3A303-7E0E-B297-90B6-4890297A8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Sales Dashboard – Skills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D65DE-6D2D-8ADF-9A13-45C03AC5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658" y="1692442"/>
            <a:ext cx="3322721" cy="3918285"/>
          </a:xfrm>
        </p:spPr>
        <p:txBody>
          <a:bodyPr/>
          <a:lstStyle/>
          <a:p>
            <a:r>
              <a:rPr lang="en-US" b="1" u="sng" dirty="0"/>
              <a:t>Skills </a:t>
            </a:r>
          </a:p>
          <a:p>
            <a:r>
              <a:rPr lang="en-US" dirty="0"/>
              <a:t>Power BI</a:t>
            </a:r>
          </a:p>
          <a:p>
            <a:r>
              <a:rPr lang="en-US" dirty="0"/>
              <a:t> Power Query (ETL)</a:t>
            </a:r>
          </a:p>
          <a:p>
            <a:r>
              <a:rPr lang="en-US" dirty="0"/>
              <a:t> DAX Measures</a:t>
            </a:r>
          </a:p>
          <a:p>
            <a:r>
              <a:rPr lang="en-US" dirty="0"/>
              <a:t> Sales &amp; Profit Analysis</a:t>
            </a:r>
          </a:p>
          <a:p>
            <a:r>
              <a:rPr lang="en-US" dirty="0"/>
              <a:t> KPI Visualization</a:t>
            </a:r>
          </a:p>
          <a:p>
            <a:r>
              <a:rPr lang="en-US" dirty="0"/>
              <a:t> Business Analytics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1A367-99BB-4D51-F13B-5862C845CB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56084" y="1692442"/>
            <a:ext cx="3344780" cy="20854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784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CEB4-26E6-48DA-FFEC-307430E1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Sales Dashboard – Power BI View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ED9428-8725-B1A2-E0E5-8E3453D63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43526"/>
            <a:ext cx="10331116" cy="5199244"/>
          </a:xfrm>
        </p:spPr>
      </p:pic>
    </p:spTree>
    <p:extLst>
      <p:ext uri="{BB962C8B-B14F-4D97-AF65-F5344CB8AC3E}">
        <p14:creationId xmlns:p14="http://schemas.microsoft.com/office/powerpoint/2010/main" val="10843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3835-52EA-A74D-89BC-3D5F9337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Excel Analytics Dashboard – Overview &amp;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21913-7A0D-9D40-AD91-DDCD31139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742" y="1696453"/>
            <a:ext cx="7862637" cy="4030579"/>
          </a:xfrm>
        </p:spPr>
        <p:txBody>
          <a:bodyPr/>
          <a:lstStyle/>
          <a:p>
            <a:r>
              <a:rPr lang="en-IN" b="1" u="sng" dirty="0"/>
              <a:t>Overview</a:t>
            </a:r>
            <a:endParaRPr lang="en-US" b="1" u="sng" dirty="0"/>
          </a:p>
          <a:p>
            <a:r>
              <a:rPr lang="en-US" dirty="0"/>
              <a:t>  Business analytics dashboard created using Microsoft Excel</a:t>
            </a:r>
          </a:p>
          <a:p>
            <a:r>
              <a:rPr lang="en-US" dirty="0"/>
              <a:t>  Annual performance report for Vrinda Store (2022)</a:t>
            </a:r>
          </a:p>
          <a:p>
            <a:r>
              <a:rPr lang="en-US" dirty="0"/>
              <a:t>  Demonstrates strong analytics capability using Excel</a:t>
            </a:r>
          </a:p>
          <a:p>
            <a:r>
              <a:rPr lang="en-US" b="1" u="sng" dirty="0"/>
              <a:t>Role</a:t>
            </a:r>
            <a:r>
              <a:rPr lang="en-US" dirty="0"/>
              <a:t>:</a:t>
            </a:r>
          </a:p>
          <a:p>
            <a:r>
              <a:rPr lang="en-US" dirty="0"/>
              <a:t>  Data cleaning and preparation</a:t>
            </a:r>
          </a:p>
          <a:p>
            <a:r>
              <a:rPr lang="en-US" dirty="0"/>
              <a:t>  Sales &amp; customer trend analysis</a:t>
            </a:r>
          </a:p>
          <a:p>
            <a:r>
              <a:rPr lang="en-US" dirty="0"/>
              <a:t>  Dashboard creation using Excel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E804F-7F1F-DE3D-8C8D-B2BCDD8052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34361" y="1913021"/>
            <a:ext cx="2751221" cy="23140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1375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B11C-E6A0-FA2B-4E5E-3E17FE84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– Sales &amp; Customer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FC275-0BEE-E1A9-FA77-5132600ED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680" y="3509532"/>
            <a:ext cx="7766384" cy="1584158"/>
          </a:xfrm>
        </p:spPr>
        <p:txBody>
          <a:bodyPr/>
          <a:lstStyle/>
          <a:p>
            <a:r>
              <a:rPr lang="en-US" dirty="0"/>
              <a:t>Monthly Order vs Sales trend analysis</a:t>
            </a:r>
          </a:p>
          <a:p>
            <a:r>
              <a:rPr lang="en-US" dirty="0"/>
              <a:t>Sales contribution by gender (Men vs Women)</a:t>
            </a:r>
          </a:p>
          <a:p>
            <a:r>
              <a:rPr lang="en-US" dirty="0"/>
              <a:t>Order status analysis: Delivered, Returned, Refunded, Cancelled</a:t>
            </a:r>
          </a:p>
          <a:p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ACA94E-EF75-D52C-F066-E03418DBA1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-11632" b="11632"/>
          <a:stretch>
            <a:fillRect/>
          </a:stretch>
        </p:blipFill>
        <p:spPr>
          <a:xfrm>
            <a:off x="639680" y="1440683"/>
            <a:ext cx="3009900" cy="18013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319665-68B4-0AF2-C09D-4E099EF459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534400" y="4737675"/>
            <a:ext cx="3048000" cy="19293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71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6AB6-60A2-3691-B924-0AAA000F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– Regional &amp; Channel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845E-381B-0BFB-A633-041D9212A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303" y="1975184"/>
            <a:ext cx="8135353" cy="2907632"/>
          </a:xfrm>
        </p:spPr>
        <p:txBody>
          <a:bodyPr/>
          <a:lstStyle/>
          <a:p>
            <a:r>
              <a:rPr lang="en-US" dirty="0"/>
              <a:t>Top 5 states contributing to total sales</a:t>
            </a:r>
          </a:p>
          <a:p>
            <a:r>
              <a:rPr lang="en-US" dirty="0"/>
              <a:t>Customer segmentation by age group and gender</a:t>
            </a:r>
          </a:p>
          <a:p>
            <a:r>
              <a:rPr lang="en-US" dirty="0"/>
              <a:t>Order distribution across platforms (Amazon, Flipkart, Myntra, etc.)</a:t>
            </a:r>
          </a:p>
          <a:p>
            <a:r>
              <a:rPr lang="en-US" b="1" u="sng" dirty="0"/>
              <a:t>Key Insights:</a:t>
            </a:r>
          </a:p>
          <a:p>
            <a:r>
              <a:rPr lang="en-US" dirty="0"/>
              <a:t>• Women customers contribute higher sales</a:t>
            </a:r>
          </a:p>
          <a:p>
            <a:r>
              <a:rPr lang="en-US" dirty="0"/>
              <a:t>• Top states drive maximum revenue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354F2-5394-A517-AC06-0E07FFC0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77725" y="4660232"/>
            <a:ext cx="1909012" cy="17084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7F3B4B-769D-0B04-6823-78E0C2C7F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6202" y="1425523"/>
            <a:ext cx="2907890" cy="200347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707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400-1649-ABE8-975E-BE2E86B8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Analytics Dashboard – Skills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4030-278D-13C1-362B-D5B124D5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Skills</a:t>
            </a:r>
          </a:p>
          <a:p>
            <a:r>
              <a:rPr lang="en-US" dirty="0"/>
              <a:t> Microsoft Excel</a:t>
            </a:r>
          </a:p>
          <a:p>
            <a:r>
              <a:rPr lang="en-US" dirty="0"/>
              <a:t> Pivot Tables &amp; Charts</a:t>
            </a:r>
          </a:p>
          <a:p>
            <a:r>
              <a:rPr lang="en-US" dirty="0"/>
              <a:t> Advanced Excel Functions</a:t>
            </a:r>
          </a:p>
          <a:p>
            <a:r>
              <a:rPr lang="en-US" dirty="0"/>
              <a:t> Data Cleaning &amp; Formatting</a:t>
            </a:r>
          </a:p>
          <a:p>
            <a:r>
              <a:rPr lang="en-US" dirty="0"/>
              <a:t> Dashboard Design</a:t>
            </a:r>
          </a:p>
          <a:p>
            <a:r>
              <a:rPr lang="en-US" dirty="0"/>
              <a:t> Sales &amp; Customer Analytics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20E676-0BC6-BED5-D80A-58F497CE6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86400" y="1788693"/>
            <a:ext cx="3421906" cy="29196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8081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E1B8-0424-C5BF-E30F-69304D84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Excel Analytics Dashboard – 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9C4C2E-D884-1B61-30D4-0975D38E2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423737"/>
            <a:ext cx="9851858" cy="5124750"/>
          </a:xfrm>
        </p:spPr>
      </p:pic>
    </p:spTree>
    <p:extLst>
      <p:ext uri="{BB962C8B-B14F-4D97-AF65-F5344CB8AC3E}">
        <p14:creationId xmlns:p14="http://schemas.microsoft.com/office/powerpoint/2010/main" val="247247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1A67-1877-9AA3-D77B-D7002AC13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Data Analytics &amp; Stakeholder Communication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BE973-2003-EE5A-876C-AE1A560FA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773" y="1576137"/>
            <a:ext cx="7790447" cy="4584032"/>
          </a:xfrm>
        </p:spPr>
        <p:txBody>
          <a:bodyPr/>
          <a:lstStyle/>
          <a:p>
            <a:r>
              <a:rPr lang="en-US" dirty="0"/>
              <a:t>Data analytics helps organizations transform raw data into meaningful insights for informed decision-making.	</a:t>
            </a:r>
          </a:p>
          <a:p>
            <a:r>
              <a:rPr lang="en-US" dirty="0"/>
              <a:t>Dashboards are effective only when insights are clear, relevant, and aligned with business objectives.	</a:t>
            </a:r>
          </a:p>
          <a:p>
            <a:r>
              <a:rPr lang="en-US" dirty="0"/>
              <a:t>Stakeholder communication ensures that analytical insights are easily understood by both technical and non-technical users.	</a:t>
            </a:r>
          </a:p>
          <a:p>
            <a:r>
              <a:rPr lang="en-US" dirty="0"/>
              <a:t>Well-designed visualizations and KPIs help stakeholders quickly identify trends, risks, and opportunities.	</a:t>
            </a:r>
          </a:p>
          <a:p>
            <a:r>
              <a:rPr lang="en-US" dirty="0"/>
              <a:t>Effective communication bridges the gap between data analysis and actionable business decisions.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852BA-0882-3989-1061-B293A41B4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49156" y="1692442"/>
            <a:ext cx="3327754" cy="23501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15730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BF42-7395-1462-D36A-5AB654AC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CF19-7D8F-1ACC-2A5B-5F5461D84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73" y="2185737"/>
            <a:ext cx="9982200" cy="3910263"/>
          </a:xfrm>
        </p:spPr>
        <p:txBody>
          <a:bodyPr/>
          <a:lstStyle/>
          <a:p>
            <a:r>
              <a:rPr lang="en-US" dirty="0"/>
              <a:t>This portfolio demonstrates my ability to transform raw data into meaningful insights using Power BI and Microsoft Excel.</a:t>
            </a:r>
          </a:p>
          <a:p>
            <a:r>
              <a:rPr lang="en-US" dirty="0"/>
              <a:t>I have worked on real-world datasets to analyze HR attrition, sales performance, and customer behavior.</a:t>
            </a:r>
          </a:p>
          <a:p>
            <a:r>
              <a:rPr lang="en-US" dirty="0"/>
              <a:t>The dashboards focus on KPI tracking, trend analysis, and business decision support.</a:t>
            </a:r>
          </a:p>
          <a:p>
            <a:r>
              <a:rPr lang="en-US" dirty="0"/>
              <a:t>Through these projects, I strengthened my skills in data cleaning, Power Query, DAX, Excel functions, pivot tables, and data visualization.</a:t>
            </a:r>
          </a:p>
          <a:p>
            <a:r>
              <a:rPr lang="en-US" dirty="0"/>
              <a:t>I am motivated to apply these skills in entry-level Data Analyst or Power BI roles and continue learning in the analytics domain.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B0AE33-BC1D-F635-8CE3-C1E9316B1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04485" y="346993"/>
            <a:ext cx="2983832" cy="165233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7615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Analytics Dashboard – Overview &amp; Role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09174" y="1423738"/>
            <a:ext cx="7662111" cy="4572000"/>
          </a:xfrm>
        </p:spPr>
        <p:txBody>
          <a:bodyPr/>
          <a:lstStyle/>
          <a:p>
            <a:r>
              <a:rPr lang="en-IN" b="1" u="sng" dirty="0"/>
              <a:t>Overview</a:t>
            </a:r>
          </a:p>
          <a:p>
            <a:r>
              <a:rPr lang="en-IN" dirty="0"/>
              <a:t>  Interactive HR analytics dashboard developed using Power BI</a:t>
            </a:r>
          </a:p>
          <a:p>
            <a:r>
              <a:rPr lang="en-IN" dirty="0"/>
              <a:t>  Purpose: To analyse employee attrition and workforce trends</a:t>
            </a:r>
          </a:p>
          <a:p>
            <a:r>
              <a:rPr lang="en-IN" dirty="0"/>
              <a:t>  Supports HR decision-making using data-driven insights</a:t>
            </a:r>
          </a:p>
          <a:p>
            <a:r>
              <a:rPr lang="en-IN" dirty="0"/>
              <a:t>  Department-wise analysis using slicers (HR, R&amp;D, Sales)</a:t>
            </a:r>
          </a:p>
          <a:p>
            <a:r>
              <a:rPr lang="en-US" b="1" u="sng" dirty="0"/>
              <a:t>Role:</a:t>
            </a:r>
          </a:p>
          <a:p>
            <a:r>
              <a:rPr lang="en-US" dirty="0"/>
              <a:t>  Data cleaning &amp; transformation</a:t>
            </a:r>
          </a:p>
          <a:p>
            <a:r>
              <a:rPr lang="en-US" dirty="0"/>
              <a:t>  Data modeling and DAX calculations</a:t>
            </a:r>
          </a:p>
          <a:p>
            <a:r>
              <a:rPr lang="en-US" dirty="0"/>
              <a:t>  Dashboard design &amp; insight generation</a:t>
            </a:r>
          </a:p>
          <a:p>
            <a:endParaRPr lang="en-IN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6527A-57CA-E6C3-95D0-021AF4275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83579" y="945523"/>
            <a:ext cx="2823409" cy="19009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4DB38-D476-624C-FC2E-7B712E44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Analytics Dashboard – Key Metrics &amp; KPIs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93E8-F98F-DA78-2A08-05523129B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Employee Count: 1.47K</a:t>
            </a:r>
          </a:p>
          <a:p>
            <a:r>
              <a:rPr lang="en-US" dirty="0"/>
              <a:t>Total Attrition Count: 237 employees</a:t>
            </a:r>
          </a:p>
          <a:p>
            <a:r>
              <a:rPr lang="en-US" dirty="0"/>
              <a:t>Overall Attrition Rate: 16.1%</a:t>
            </a:r>
          </a:p>
          <a:p>
            <a:r>
              <a:rPr lang="en-US" dirty="0"/>
              <a:t>Average Employee Age: 37 years</a:t>
            </a:r>
          </a:p>
          <a:p>
            <a:r>
              <a:rPr lang="en-US" dirty="0"/>
              <a:t>Average Salary: 6.5K</a:t>
            </a:r>
          </a:p>
          <a:p>
            <a:r>
              <a:rPr lang="en-US" dirty="0"/>
              <a:t>Average Years at Company: 7 years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ED8756-4B03-C801-E3B9-6B146A6C2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33410" y="1707732"/>
            <a:ext cx="3810000" cy="25594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49245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6405-D694-D502-68C0-A116E90E8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HR Analytics Dashboard – Attrition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C70D0-56DB-85D8-4614-2E2CBEE88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2526632"/>
            <a:ext cx="7708231" cy="2983829"/>
          </a:xfrm>
        </p:spPr>
        <p:txBody>
          <a:bodyPr/>
          <a:lstStyle/>
          <a:p>
            <a:r>
              <a:rPr lang="en-US" dirty="0"/>
              <a:t>Attrition by Age Group: Highest attrition observed in 26–35 age group</a:t>
            </a:r>
          </a:p>
          <a:p>
            <a:r>
              <a:rPr lang="en-US" dirty="0"/>
              <a:t>Attrition by Education: Life Sciences and Medical backgrounds show higher attrition</a:t>
            </a:r>
          </a:p>
          <a:p>
            <a:r>
              <a:rPr lang="en-US" dirty="0"/>
              <a:t>Attrition by Salary Slab: Employees earning up to 5K show maximum attrition</a:t>
            </a:r>
          </a:p>
          <a:p>
            <a:r>
              <a:rPr lang="en-US" dirty="0"/>
              <a:t>Attrition by Years at Company: Higher attrition during early years of employment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FB041E-FB95-0DE0-DEE3-1A2055074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50443" y="1551070"/>
            <a:ext cx="3184358" cy="245945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5970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1F8B-A49E-7C6C-0AA5-9012104A2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Analytics Dashboard – Job Role Insights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4003C-84A7-25C2-A48E-D9F2EDA9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Job Role</a:t>
            </a:r>
          </a:p>
          <a:p>
            <a:r>
              <a:rPr lang="en-US" dirty="0"/>
              <a:t>High attrition observed in Laboratory Technicians and Sales Executives</a:t>
            </a:r>
          </a:p>
          <a:p>
            <a:r>
              <a:rPr lang="en-US" dirty="0"/>
              <a:t>Job role comparison helps identify critical roles with retention issues</a:t>
            </a:r>
          </a:p>
          <a:p>
            <a:r>
              <a:rPr lang="en-US" dirty="0"/>
              <a:t>Helps HR teams design role-specific retention strategies</a:t>
            </a:r>
          </a:p>
          <a:p>
            <a:r>
              <a:rPr lang="en-US" dirty="0"/>
              <a:t> </a:t>
            </a:r>
            <a:r>
              <a:rPr lang="en-US" b="1" u="sng" dirty="0"/>
              <a:t>Key Insights</a:t>
            </a:r>
            <a:r>
              <a:rPr lang="en-US" dirty="0"/>
              <a:t>:</a:t>
            </a:r>
          </a:p>
          <a:p>
            <a:r>
              <a:rPr lang="en-US" dirty="0"/>
              <a:t> Highest attrition in 26–35 age group</a:t>
            </a:r>
          </a:p>
          <a:p>
            <a:r>
              <a:rPr lang="en-US" dirty="0"/>
              <a:t> Early-stage employees show higher attrition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65B82-2119-06B7-06AD-FE36AA3E88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83642" y="3827963"/>
            <a:ext cx="3689684" cy="21076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36544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12CDB-E9F9-08CE-449D-BE0D49CC3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Analytics Dashboard – Skills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F7917-E2FD-82AD-AADC-FFC0D2B5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Skills</a:t>
            </a:r>
          </a:p>
          <a:p>
            <a:r>
              <a:rPr lang="en-US" dirty="0"/>
              <a:t> Power BI</a:t>
            </a:r>
          </a:p>
          <a:p>
            <a:r>
              <a:rPr lang="en-US" dirty="0"/>
              <a:t> DAX</a:t>
            </a:r>
          </a:p>
          <a:p>
            <a:r>
              <a:rPr lang="en-US" dirty="0"/>
              <a:t> Data Modeling</a:t>
            </a:r>
          </a:p>
          <a:p>
            <a:r>
              <a:rPr lang="en-US" dirty="0"/>
              <a:t> HR Analytics</a:t>
            </a:r>
          </a:p>
          <a:p>
            <a:r>
              <a:rPr lang="en-US" dirty="0"/>
              <a:t> KPI Design</a:t>
            </a:r>
          </a:p>
          <a:p>
            <a:r>
              <a:rPr lang="en-US" dirty="0"/>
              <a:t> Business Decision Support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8E08B-D42C-0897-BA60-AB4819033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90673" y="1600200"/>
            <a:ext cx="4741083" cy="34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6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 Analytics Dashboard – Power BI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78235E-039C-E271-10CE-1FD3247DF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68" y="1327483"/>
            <a:ext cx="11025063" cy="5247263"/>
          </a:xfrm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90FE4-996F-AED3-FDE8-61B590D6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E-Commerce Sales Dashboard – Overview &amp; Role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7DBBA-4180-D904-369B-D5650B4CF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6298" y="1636295"/>
            <a:ext cx="8982776" cy="4572000"/>
          </a:xfrm>
        </p:spPr>
        <p:txBody>
          <a:bodyPr/>
          <a:lstStyle/>
          <a:p>
            <a:r>
              <a:rPr lang="en-IN" b="1" u="sng" dirty="0"/>
              <a:t>Overview</a:t>
            </a:r>
            <a:endParaRPr lang="en-US" b="1" u="sng" dirty="0"/>
          </a:p>
          <a:p>
            <a:r>
              <a:rPr lang="en-US" dirty="0"/>
              <a:t>  Interactive sales analytics dashboard built using Power BI</a:t>
            </a:r>
          </a:p>
          <a:p>
            <a:r>
              <a:rPr lang="en-US" dirty="0"/>
              <a:t>  Objective: Track sales performance, profitability, and customer behavior</a:t>
            </a:r>
          </a:p>
          <a:p>
            <a:r>
              <a:rPr lang="en-US" dirty="0"/>
              <a:t>  Helps business stakeholders monitor growth and revenue trends</a:t>
            </a:r>
          </a:p>
          <a:p>
            <a:r>
              <a:rPr lang="en-US" b="1" u="sng" dirty="0"/>
              <a:t>Role:</a:t>
            </a:r>
          </a:p>
          <a:p>
            <a:r>
              <a:rPr lang="en-US" dirty="0"/>
              <a:t>  Sales &amp; profit analysis</a:t>
            </a:r>
          </a:p>
          <a:p>
            <a:r>
              <a:rPr lang="en-US" dirty="0"/>
              <a:t>  KPI creation and visualization</a:t>
            </a:r>
          </a:p>
          <a:p>
            <a:r>
              <a:rPr lang="en-US" dirty="0"/>
              <a:t>  Time-based performance analysis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08F1A-E1C7-7E9A-14CE-1E9C2E09C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3519" y="1474671"/>
            <a:ext cx="2413534" cy="162947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32993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1FA4-7D02-92B5-F2DF-8F53E3F0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E-Commerce Sales Dashboard – Key KPIs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49E87-A223-417E-A399-6688E2B2D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890" y="2833353"/>
            <a:ext cx="9982200" cy="2466474"/>
          </a:xfrm>
        </p:spPr>
        <p:txBody>
          <a:bodyPr/>
          <a:lstStyle/>
          <a:p>
            <a:r>
              <a:rPr lang="en-US" dirty="0"/>
              <a:t>Total Sales Amount: 438K</a:t>
            </a:r>
          </a:p>
          <a:p>
            <a:r>
              <a:rPr lang="en-US" dirty="0"/>
              <a:t>Total Profit: 37K</a:t>
            </a:r>
          </a:p>
          <a:p>
            <a:r>
              <a:rPr lang="en-US" dirty="0"/>
              <a:t>Total Quantity Sold: 5615 units</a:t>
            </a:r>
          </a:p>
          <a:p>
            <a:r>
              <a:rPr lang="en-US" dirty="0"/>
              <a:t>Average Order Value (AOV): 121K</a:t>
            </a:r>
          </a:p>
          <a:p>
            <a:r>
              <a:rPr lang="en-US" dirty="0"/>
              <a:t>Quarter-wise filtering for time-based analysis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C1BD0-6D6C-8736-2CBB-5F9E1ED428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50330" y="1674311"/>
            <a:ext cx="3985123" cy="23180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4886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3431380.potx" id="{B573BD99-E105-4D2A-964B-B901A176567A}" vid="{B1D363B9-18DE-4874-9E2B-FD69B5C6548D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4873beb7-5857-4685-be1f-d57550cc96cc" xsi:nil="true"/>
    <AssetExpire xmlns="4873beb7-5857-4685-be1f-d57550cc96cc">2029-01-01T08:00:00+00:00</AssetExpire>
    <CampaignTagsTaxHTField0 xmlns="4873beb7-5857-4685-be1f-d57550cc96cc">
      <Terms xmlns="http://schemas.microsoft.com/office/infopath/2007/PartnerControls"/>
    </CampaignTagsTaxHTField0>
    <IntlLangReviewDate xmlns="4873beb7-5857-4685-be1f-d57550cc96cc" xsi:nil="true"/>
    <TPFriendlyName xmlns="4873beb7-5857-4685-be1f-d57550cc96cc" xsi:nil="true"/>
    <IntlLangReview xmlns="4873beb7-5857-4685-be1f-d57550cc96cc">false</IntlLangReview>
    <LocLastLocAttemptVersionLookup xmlns="4873beb7-5857-4685-be1f-d57550cc96cc">855024</LocLastLocAttemptVersionLookup>
    <PolicheckWords xmlns="4873beb7-5857-4685-be1f-d57550cc96cc" xsi:nil="true"/>
    <SubmitterId xmlns="4873beb7-5857-4685-be1f-d57550cc96cc" xsi:nil="true"/>
    <AcquiredFrom xmlns="4873beb7-5857-4685-be1f-d57550cc96cc">Internal MS</AcquiredFrom>
    <EditorialStatus xmlns="4873beb7-5857-4685-be1f-d57550cc96cc">Complete</EditorialStatus>
    <Markets xmlns="4873beb7-5857-4685-be1f-d57550cc96cc"/>
    <OriginAsset xmlns="4873beb7-5857-4685-be1f-d57550cc96cc" xsi:nil="true"/>
    <AssetStart xmlns="4873beb7-5857-4685-be1f-d57550cc96cc">2012-08-31T08:50:00+00:00</AssetStart>
    <FriendlyTitle xmlns="4873beb7-5857-4685-be1f-d57550cc96cc" xsi:nil="true"/>
    <MarketSpecific xmlns="4873beb7-5857-4685-be1f-d57550cc96cc">false</MarketSpecific>
    <TPNamespace xmlns="4873beb7-5857-4685-be1f-d57550cc96cc" xsi:nil="true"/>
    <PublishStatusLookup xmlns="4873beb7-5857-4685-be1f-d57550cc96cc">
      <Value>1616423</Value>
    </PublishStatusLookup>
    <APAuthor xmlns="4873beb7-5857-4685-be1f-d57550cc96cc">
      <UserInfo>
        <DisplayName>REDMOND\kristaa</DisplayName>
        <AccountId>136</AccountId>
        <AccountType/>
      </UserInfo>
    </APAuthor>
    <TPCommandLine xmlns="4873beb7-5857-4685-be1f-d57550cc96cc" xsi:nil="true"/>
    <IntlLangReviewer xmlns="4873beb7-5857-4685-be1f-d57550cc96cc" xsi:nil="true"/>
    <OpenTemplate xmlns="4873beb7-5857-4685-be1f-d57550cc96cc">true</OpenTemplate>
    <CSXSubmissionDate xmlns="4873beb7-5857-4685-be1f-d57550cc96cc" xsi:nil="true"/>
    <TaxCatchAll xmlns="4873beb7-5857-4685-be1f-d57550cc96cc"/>
    <Manager xmlns="4873beb7-5857-4685-be1f-d57550cc96cc" xsi:nil="true"/>
    <NumericId xmlns="4873beb7-5857-4685-be1f-d57550cc96cc" xsi:nil="true"/>
    <ParentAssetId xmlns="4873beb7-5857-4685-be1f-d57550cc96cc" xsi:nil="true"/>
    <OriginalSourceMarket xmlns="4873beb7-5857-4685-be1f-d57550cc96cc" xsi:nil="true"/>
    <ApprovalStatus xmlns="4873beb7-5857-4685-be1f-d57550cc96cc">InProgress</ApprovalStatus>
    <TPComponent xmlns="4873beb7-5857-4685-be1f-d57550cc96cc" xsi:nil="true"/>
    <EditorialTags xmlns="4873beb7-5857-4685-be1f-d57550cc96cc" xsi:nil="true"/>
    <TPExecutable xmlns="4873beb7-5857-4685-be1f-d57550cc96cc" xsi:nil="true"/>
    <TPLaunchHelpLink xmlns="4873beb7-5857-4685-be1f-d57550cc96cc" xsi:nil="true"/>
    <LocComments xmlns="4873beb7-5857-4685-be1f-d57550cc96cc" xsi:nil="true"/>
    <LocRecommendedHandoff xmlns="4873beb7-5857-4685-be1f-d57550cc96cc" xsi:nil="true"/>
    <SourceTitle xmlns="4873beb7-5857-4685-be1f-d57550cc96cc" xsi:nil="true"/>
    <CSXUpdate xmlns="4873beb7-5857-4685-be1f-d57550cc96cc">false</CSXUpdate>
    <IntlLocPriority xmlns="4873beb7-5857-4685-be1f-d57550cc96cc" xsi:nil="true"/>
    <UAProjectedTotalWords xmlns="4873beb7-5857-4685-be1f-d57550cc96cc" xsi:nil="true"/>
    <AssetType xmlns="4873beb7-5857-4685-be1f-d57550cc96cc">TP</AssetType>
    <MachineTranslated xmlns="4873beb7-5857-4685-be1f-d57550cc96cc">false</MachineTranslated>
    <OutputCachingOn xmlns="4873beb7-5857-4685-be1f-d57550cc96cc">false</OutputCachingOn>
    <TemplateStatus xmlns="4873beb7-5857-4685-be1f-d57550cc96cc">Complete</TemplateStatus>
    <IsSearchable xmlns="4873beb7-5857-4685-be1f-d57550cc96cc">true</IsSearchable>
    <ContentItem xmlns="4873beb7-5857-4685-be1f-d57550cc96cc" xsi:nil="true"/>
    <HandoffToMSDN xmlns="4873beb7-5857-4685-be1f-d57550cc96cc" xsi:nil="true"/>
    <ShowIn xmlns="4873beb7-5857-4685-be1f-d57550cc96cc">Show everywhere</ShowIn>
    <ThumbnailAssetId xmlns="4873beb7-5857-4685-be1f-d57550cc96cc" xsi:nil="true"/>
    <UALocComments xmlns="4873beb7-5857-4685-be1f-d57550cc96cc" xsi:nil="true"/>
    <UALocRecommendation xmlns="4873beb7-5857-4685-be1f-d57550cc96cc">Localize</UALocRecommendation>
    <LastModifiedDateTime xmlns="4873beb7-5857-4685-be1f-d57550cc96cc" xsi:nil="true"/>
    <LegacyData xmlns="4873beb7-5857-4685-be1f-d57550cc96cc" xsi:nil="true"/>
    <LocManualTestRequired xmlns="4873beb7-5857-4685-be1f-d57550cc96cc">false</LocManualTestRequired>
    <LocMarketGroupTiers2 xmlns="4873beb7-5857-4685-be1f-d57550cc96cc" xsi:nil="true"/>
    <ClipArtFilename xmlns="4873beb7-5857-4685-be1f-d57550cc96cc" xsi:nil="true"/>
    <TPApplication xmlns="4873beb7-5857-4685-be1f-d57550cc96cc" xsi:nil="true"/>
    <CSXHash xmlns="4873beb7-5857-4685-be1f-d57550cc96cc" xsi:nil="true"/>
    <DirectSourceMarket xmlns="4873beb7-5857-4685-be1f-d57550cc96cc" xsi:nil="true"/>
    <PrimaryImageGen xmlns="4873beb7-5857-4685-be1f-d57550cc96cc">true</PrimaryImageGen>
    <PlannedPubDate xmlns="4873beb7-5857-4685-be1f-d57550cc96cc" xsi:nil="true"/>
    <CSXSubmissionMarket xmlns="4873beb7-5857-4685-be1f-d57550cc96cc" xsi:nil="true"/>
    <Downloads xmlns="4873beb7-5857-4685-be1f-d57550cc96cc">0</Downloads>
    <ArtSampleDocs xmlns="4873beb7-5857-4685-be1f-d57550cc96cc" xsi:nil="true"/>
    <TrustLevel xmlns="4873beb7-5857-4685-be1f-d57550cc96cc">1 Microsoft Managed Content</TrustLevel>
    <BlockPublish xmlns="4873beb7-5857-4685-be1f-d57550cc96cc">false</BlockPublish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BusinessGroup xmlns="4873beb7-5857-4685-be1f-d57550cc96cc" xsi:nil="true"/>
    <Providers xmlns="4873beb7-5857-4685-be1f-d57550cc96cc" xsi:nil="true"/>
    <TemplateTemplateType xmlns="4873beb7-5857-4685-be1f-d57550cc96cc">PowerPoint Presentation Template</TemplateTemplateType>
    <TimesCloned xmlns="4873beb7-5857-4685-be1f-d57550cc96cc" xsi:nil="true"/>
    <TPAppVersion xmlns="4873beb7-5857-4685-be1f-d57550cc96cc" xsi:nil="true"/>
    <VoteCount xmlns="4873beb7-5857-4685-be1f-d57550cc96cc" xsi:nil="true"/>
    <AverageRating xmlns="4873beb7-5857-4685-be1f-d57550cc96cc" xsi:nil="true"/>
    <FeatureTagsTaxHTField0 xmlns="4873beb7-5857-4685-be1f-d57550cc96cc">
      <Terms xmlns="http://schemas.microsoft.com/office/infopath/2007/PartnerControls"/>
    </FeatureTagsTaxHTField0>
    <Provider xmlns="4873beb7-5857-4685-be1f-d57550cc96cc" xsi:nil="true"/>
    <UACurrentWords xmlns="4873beb7-5857-4685-be1f-d57550cc96cc" xsi:nil="true"/>
    <AssetId xmlns="4873beb7-5857-4685-be1f-d57550cc96cc">TP103431361</AssetId>
    <TPClientViewer xmlns="4873beb7-5857-4685-be1f-d57550cc96cc" xsi:nil="true"/>
    <DSATActionTaken xmlns="4873beb7-5857-4685-be1f-d57550cc96cc" xsi:nil="true"/>
    <APEditor xmlns="4873beb7-5857-4685-be1f-d57550cc96cc">
      <UserInfo>
        <DisplayName/>
        <AccountId xsi:nil="true"/>
        <AccountType/>
      </UserInfo>
    </APEditor>
    <TPInstallLocation xmlns="4873beb7-5857-4685-be1f-d57550cc96cc" xsi:nil="true"/>
    <OOCacheId xmlns="4873beb7-5857-4685-be1f-d57550cc96cc" xsi:nil="true"/>
    <IsDeleted xmlns="4873beb7-5857-4685-be1f-d57550cc96cc">false</IsDeleted>
    <PublishTargets xmlns="4873beb7-5857-4685-be1f-d57550cc96cc">OfficeOnlineVNext</PublishTargets>
    <ApprovalLog xmlns="4873beb7-5857-4685-be1f-d57550cc96cc" xsi:nil="true"/>
    <BugNumber xmlns="4873beb7-5857-4685-be1f-d57550cc96cc" xsi:nil="true"/>
    <CrawlForDependencies xmlns="4873beb7-5857-4685-be1f-d57550cc96cc">false</CrawlForDependencies>
    <InternalTagsTaxHTField0 xmlns="4873beb7-5857-4685-be1f-d57550cc96cc">
      <Terms xmlns="http://schemas.microsoft.com/office/infopath/2007/PartnerControls"/>
    </InternalTagsTaxHTField0>
    <LastHandOff xmlns="4873beb7-5857-4685-be1f-d57550cc96cc" xsi:nil="true"/>
    <Milestone xmlns="4873beb7-5857-4685-be1f-d57550cc96cc" xsi:nil="true"/>
    <OriginalRelease xmlns="4873beb7-5857-4685-be1f-d57550cc96cc">15</OriginalRelease>
    <RecommendationsModifier xmlns="4873beb7-5857-4685-be1f-d57550cc96cc" xsi:nil="true"/>
    <ScenarioTagsTaxHTField0 xmlns="4873beb7-5857-4685-be1f-d57550cc96cc">
      <Terms xmlns="http://schemas.microsoft.com/office/infopath/2007/PartnerControls"/>
    </ScenarioTagsTaxHTField0>
    <UANotes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DBB83-77C1-4099-A0AA-289882E745E2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561E720F-F05D-4536-9C34-0CFCED65D3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C8B9CA-0273-4370-889A-FC05DA5C2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Academic presentation, pinstripe and ribbon design (widescreen)</Template>
  <TotalTime>93</TotalTime>
  <Words>786</Words>
  <Application>Microsoft Office PowerPoint</Application>
  <PresentationFormat>Widescreen</PresentationFormat>
  <Paragraphs>113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Euphemia</vt:lpstr>
      <vt:lpstr>Plantagenet Cherokee</vt:lpstr>
      <vt:lpstr>Wingdings</vt:lpstr>
      <vt:lpstr>Academic Literature 16x9</vt:lpstr>
      <vt:lpstr>PowerPoint Presentation</vt:lpstr>
      <vt:lpstr>HR Analytics Dashboard – Overview &amp; Role</vt:lpstr>
      <vt:lpstr>HR Analytics Dashboard – Key Metrics &amp; KPIs</vt:lpstr>
      <vt:lpstr>HR Analytics Dashboard – Attrition Analysis</vt:lpstr>
      <vt:lpstr>HR Analytics Dashboard – Job Role Insights</vt:lpstr>
      <vt:lpstr>HR Analytics Dashboard – Skills Used</vt:lpstr>
      <vt:lpstr>HR Analytics Dashboard – Power BI View</vt:lpstr>
      <vt:lpstr>E-Commerce Sales Dashboard – Overview &amp; Role</vt:lpstr>
      <vt:lpstr>E-Commerce Sales Dashboard – Key KPIs</vt:lpstr>
      <vt:lpstr>E-Commerce Sales Dashboard – Business Insights</vt:lpstr>
      <vt:lpstr>E-Commerce Sales Dashboard – Skills Used</vt:lpstr>
      <vt:lpstr>E-Commerce Sales Dashboard – Power BI View</vt:lpstr>
      <vt:lpstr>Excel Analytics Dashboard – Overview &amp; Role</vt:lpstr>
      <vt:lpstr>Excel Dashboard – Sales &amp; Customer Analysis</vt:lpstr>
      <vt:lpstr>Excel Dashboard – Regional &amp; Channel Insights</vt:lpstr>
      <vt:lpstr>Excel Analytics Dashboard – Skills Used</vt:lpstr>
      <vt:lpstr>Excel Analytics Dashboard – View</vt:lpstr>
      <vt:lpstr>Importance of Data Analytics &amp; Stakeholder Communication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mirmustafaalir@gmail.com</dc:creator>
  <cp:lastModifiedBy>mirmustafaalir@gmail.com</cp:lastModifiedBy>
  <cp:revision>1</cp:revision>
  <dcterms:created xsi:type="dcterms:W3CDTF">2025-12-22T15:46:09Z</dcterms:created>
  <dcterms:modified xsi:type="dcterms:W3CDTF">2025-12-23T15:41:37Z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0x0101006EDDDB5EE6D98C44930B742096920B300400F5B6D36B3EF94B4E9A635CDF2A18F5B8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